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057B"/>
    <a:srgbClr val="F27CD9"/>
    <a:srgbClr val="FF5050"/>
    <a:srgbClr val="EB8803"/>
    <a:srgbClr val="DDDF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CD9CF-894A-4DAF-8808-E89A19B8450F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C2FBD-18AC-43F9-9A8D-2F0F5C8E44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48691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5085184"/>
            <a:ext cx="7992888" cy="1470025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Bahnschrift SemiCondensed" pitchFamily="34" charset="0"/>
                <a:cs typeface="Arial" pitchFamily="34" charset="0"/>
              </a:rPr>
              <a:t>Докладчик: </a:t>
            </a: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Bahnschrift SemiCondensed" pitchFamily="34" charset="0"/>
                <a:cs typeface="Arial" pitchFamily="34" charset="0"/>
              </a:rPr>
              <a:t>Хабибуллин Альберт </a:t>
            </a:r>
            <a:r>
              <a:rPr lang="ru-RU" sz="2000" b="1" dirty="0" err="1" smtClean="0">
                <a:solidFill>
                  <a:schemeClr val="accent4">
                    <a:lumMod val="75000"/>
                  </a:schemeClr>
                </a:solidFill>
                <a:latin typeface="Bahnschrift SemiCondensed" pitchFamily="34" charset="0"/>
                <a:cs typeface="Arial" pitchFamily="34" charset="0"/>
              </a:rPr>
              <a:t>Галимзянович</a:t>
            </a: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Bahnschrift SemiCondensed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Bahnschrift SemiCondensed" pitchFamily="34" charset="0"/>
                <a:cs typeface="Arial" pitchFamily="34" charset="0"/>
              </a:rPr>
              <a:t>– председатель Комитета Государственного Совета Республики Татарстан по государственному строительству и местному самоуправлению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Bahnschrift SemiCondensed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628800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200" b="1" dirty="0" smtClean="0">
                <a:solidFill>
                  <a:schemeClr val="bg1"/>
                </a:solidFill>
                <a:latin typeface="Bahnschrift SemiCondensed" pitchFamily="34" charset="0"/>
                <a:cs typeface="Arial" pitchFamily="34" charset="0"/>
              </a:rPr>
              <a:t>ОСНОВЫ ИЗБИРАТЕЛЬНОГО ЗАКОНОДАТЕЛЬСТВА </a:t>
            </a:r>
          </a:p>
          <a:p>
            <a:r>
              <a:rPr lang="ru-RU" sz="4200" b="1" dirty="0" smtClean="0">
                <a:solidFill>
                  <a:schemeClr val="bg1"/>
                </a:solidFill>
                <a:latin typeface="Bahnschrift SemiCondensed" pitchFamily="34" charset="0"/>
                <a:cs typeface="Arial" pitchFamily="34" charset="0"/>
              </a:rPr>
              <a:t>РОССИЙСКОЙ ФЕДЕРАЦИИ И РЕСПУБЛИКИ ТАТАРСТАН</a:t>
            </a:r>
            <a:endParaRPr lang="ru-RU" sz="4200" b="1" dirty="0">
              <a:solidFill>
                <a:schemeClr val="bg1"/>
              </a:solidFill>
              <a:latin typeface="Bahnschrift SemiCondensed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9"/>
            <a:ext cx="8579296" cy="1143000"/>
          </a:xfrm>
        </p:spPr>
        <p:txBody>
          <a:bodyPr>
            <a:normAutofit/>
          </a:bodyPr>
          <a:lstStyle/>
          <a:p>
            <a:r>
              <a:rPr lang="ru-RU" sz="2600" spc="3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СУБЪЕКТЫ ИЗБИРАТЕЛЬНОГО ПРАВА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3456384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34000"/>
              </a:lnSpc>
              <a:spcBef>
                <a:spcPts val="0"/>
              </a:spcBef>
              <a:buNone/>
            </a:pPr>
            <a:r>
              <a:rPr lang="ru-RU" sz="74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основные субъекты</a:t>
            </a:r>
            <a:r>
              <a:rPr lang="ru-RU" dirty="0" smtClean="0"/>
              <a:t> </a:t>
            </a:r>
            <a:r>
              <a:rPr lang="ru-RU" sz="7400" dirty="0" smtClean="0">
                <a:latin typeface="Arial" pitchFamily="34" charset="0"/>
                <a:cs typeface="Arial" pitchFamily="34" charset="0"/>
              </a:rPr>
              <a:t>избирательного права</a:t>
            </a:r>
          </a:p>
          <a:p>
            <a:pPr lvl="0">
              <a:lnSpc>
                <a:spcPct val="134000"/>
              </a:lnSpc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 граждане Российской Федерации, обладающие активным и пассивным избирательным правом;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 избирательные объединения (политические партии, их региональные отделения, иные общественные объединения в соответствии с избирательным законодательством);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 избирательные комиссии - организаторы выборов;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 группы избирателей, образованные в установленном законом порядке в поддержку самовыдвижения кандидата (в случаях, когда образование такой группы избирателей предусмотрено законом о выборах в конкретный орган);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 кандидаты, зарегистрированные кандидаты в депутаты и на выборные должности;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 организации, выпускающие СМИ (телерадиокомпании, редакции периодических печатных изданий);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spcAft>
                <a:spcPts val="700"/>
              </a:spcAft>
              <a:buFont typeface="Wingdings" pitchFamily="2" charset="2"/>
              <a:buChar char="§"/>
            </a:pPr>
            <a:r>
              <a:rPr lang="ru-RU" sz="4800" dirty="0" smtClean="0">
                <a:latin typeface="Arial" pitchFamily="34" charset="0"/>
                <a:cs typeface="Arial" pitchFamily="34" charset="0"/>
              </a:rPr>
              <a:t> органы государственной власти и иные государственные органы, органы местного самоуправления, их должностные лица;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923628"/>
            <a:ext cx="8388424" cy="2197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ru-RU" sz="19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вспомогательные субъекты</a:t>
            </a:r>
            <a:r>
              <a:rPr lang="ru-RU" dirty="0" smtClean="0"/>
              <a:t> </a:t>
            </a:r>
            <a:r>
              <a:rPr lang="ru-RU" sz="1900" dirty="0" smtClean="0">
                <a:latin typeface="Arial" pitchFamily="34" charset="0"/>
                <a:cs typeface="Arial" pitchFamily="34" charset="0"/>
              </a:rPr>
              <a:t>избирательного права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ru-RU" sz="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13000"/>
              </a:lnSpc>
              <a:spcAft>
                <a:spcPts val="700"/>
              </a:spcAft>
              <a:buFont typeface="Wingdings" pitchFamily="2" charset="2"/>
              <a:buChar char="§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сборщики подписей избирателей в поддержку выдвижения кандидатов в депутаты; </a:t>
            </a:r>
          </a:p>
          <a:p>
            <a:pPr>
              <a:lnSpc>
                <a:spcPct val="113000"/>
              </a:lnSpc>
              <a:spcAft>
                <a:spcPts val="700"/>
              </a:spcAft>
              <a:buFont typeface="Wingdings" pitchFamily="2" charset="2"/>
              <a:buChar char="§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доверенные лица; </a:t>
            </a:r>
          </a:p>
          <a:p>
            <a:pPr>
              <a:lnSpc>
                <a:spcPct val="113000"/>
              </a:lnSpc>
              <a:spcAft>
                <a:spcPts val="700"/>
              </a:spcAft>
              <a:buFont typeface="Wingdings" pitchFamily="2" charset="2"/>
              <a:buChar char="§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наблюдатели; </a:t>
            </a:r>
          </a:p>
          <a:p>
            <a:pPr>
              <a:lnSpc>
                <a:spcPct val="113000"/>
              </a:lnSpc>
              <a:spcAft>
                <a:spcPts val="700"/>
              </a:spcAft>
              <a:buFont typeface="Wingdings" pitchFamily="2" charset="2"/>
              <a:buChar char="§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суды. </a:t>
            </a:r>
          </a:p>
          <a:p>
            <a:pPr lvl="0"/>
            <a:endParaRPr lang="ru-RU" dirty="0" smtClean="0"/>
          </a:p>
          <a:p>
            <a:pPr lvl="0"/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5289452"/>
          </a:xfrm>
        </p:spPr>
        <p:txBody>
          <a:bodyPr>
            <a:normAutofit fontScale="92500" lnSpcReduction="20000"/>
          </a:bodyPr>
          <a:lstStyle/>
          <a:p>
            <a:pPr marL="0" algn="ctr">
              <a:buNone/>
            </a:pPr>
            <a:r>
              <a:rPr lang="ru-RU" sz="3900" b="1" u="sng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Не имеют права избирать и быть избранными </a:t>
            </a:r>
          </a:p>
          <a:p>
            <a:pPr marL="0" algn="ctr">
              <a:buNone/>
            </a:pPr>
            <a:endParaRPr lang="ru-RU" sz="3600" b="1" dirty="0" smtClean="0"/>
          </a:p>
          <a:p>
            <a:pPr marL="0" algn="ctr">
              <a:buFont typeface="Wingdings" pitchFamily="2" charset="2"/>
              <a:buChar char="§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граждане, признанные судом недееспособными </a:t>
            </a:r>
          </a:p>
          <a:p>
            <a:pPr marL="0" algn="ctr">
              <a:buFont typeface="Wingdings" pitchFamily="2" charset="2"/>
              <a:buChar char="§"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0" algn="ctr">
              <a:buFont typeface="Wingdings" pitchFamily="2" charset="2"/>
              <a:buChar char="§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граждане, содержащиеся в местах лишения свободы по приговору суда</a:t>
            </a:r>
          </a:p>
          <a:p>
            <a:pPr marL="0"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marL="0" algn="ctr">
              <a:buNone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(часть 3 статьи 32 Конституции Российской Федерации)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7" algn="ctr"/>
            <a:r>
              <a:rPr lang="ru-RU" sz="4000" b="1" dirty="0" smtClean="0"/>
              <a:t>Благодарю за внимание</a:t>
            </a:r>
            <a:endParaRPr lang="ru-RU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https://storage.yandexcloud.net/ege/public/images/c5136a2f2e787dff8c03afac87752221-filename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31540" y="1700808"/>
            <a:ext cx="820891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287524" y="260648"/>
            <a:ext cx="84969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4200" b="1" dirty="0" smtClean="0">
                <a:solidFill>
                  <a:srgbClr val="7030A0"/>
                </a:solidFill>
                <a:latin typeface="Bahnschrift SemiCondensed" pitchFamily="34" charset="0"/>
                <a:cs typeface="Arial" pitchFamily="34" charset="0"/>
              </a:rPr>
              <a:t>ВИДЫ ИЗБИРАТЕЛЬНЫХ СИСТЕМ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spc="3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СТАДИИ ИЗБИРАТЕЛЬНОГО ПРОЦЕССА</a:t>
            </a:r>
            <a:endParaRPr lang="ru-RU" sz="3000" spc="300" dirty="0">
              <a:solidFill>
                <a:schemeClr val="accent1">
                  <a:lumMod val="7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5256584"/>
          </a:xfrm>
        </p:spPr>
        <p:txBody>
          <a:bodyPr>
            <a:noAutofit/>
          </a:bodyPr>
          <a:lstStyle/>
          <a:p>
            <a:pPr marL="180000" indent="-180000" algn="just">
              <a:lnSpc>
                <a:spcPct val="17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Назначение даты выборов</a:t>
            </a:r>
          </a:p>
          <a:p>
            <a:pPr marL="180000" indent="-180000" algn="just">
              <a:lnSpc>
                <a:spcPct val="17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Образование избирательных округов и избирательных участков</a:t>
            </a:r>
          </a:p>
          <a:p>
            <a:pPr marL="180000" indent="-180000" algn="just">
              <a:lnSpc>
                <a:spcPct val="17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Формирование избирательных комиссий</a:t>
            </a:r>
          </a:p>
          <a:p>
            <a:pPr marL="180000" indent="-180000" algn="just">
              <a:lnSpc>
                <a:spcPct val="17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Составление списков избирателей</a:t>
            </a:r>
          </a:p>
          <a:p>
            <a:pPr marL="180000" indent="-180000" algn="just">
              <a:lnSpc>
                <a:spcPct val="17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Выдвижение и регистрация кандидатов в депутаты или на выборную должность</a:t>
            </a:r>
          </a:p>
          <a:p>
            <a:pPr marL="180000" indent="-180000" algn="just">
              <a:lnSpc>
                <a:spcPct val="17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Информирование о выборах и предвыборная агитация</a:t>
            </a:r>
          </a:p>
          <a:p>
            <a:pPr marL="180000" indent="-180000" algn="just">
              <a:lnSpc>
                <a:spcPct val="17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Голосование, подсчет голосов и установление результатов голосования</a:t>
            </a:r>
          </a:p>
          <a:p>
            <a:pPr marL="180000" indent="-180000" algn="just">
              <a:lnSpc>
                <a:spcPct val="17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Официальное опубликование итогов голосования</a:t>
            </a:r>
          </a:p>
          <a:p>
            <a:pPr marL="180000" indent="-180000" algn="just">
              <a:lnSpc>
                <a:spcPct val="170000"/>
              </a:lnSpc>
              <a:spcBef>
                <a:spcPts val="0"/>
              </a:spcBef>
              <a:buClr>
                <a:schemeClr val="tx2">
                  <a:lumMod val="75000"/>
                </a:schemeClr>
              </a:buClr>
            </a:pP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Отчет о расходовании  средств на выборы</a:t>
            </a:r>
          </a:p>
        </p:txBody>
      </p:sp>
      <p:sp>
        <p:nvSpPr>
          <p:cNvPr id="4" name="Овал 3"/>
          <p:cNvSpPr/>
          <p:nvPr/>
        </p:nvSpPr>
        <p:spPr>
          <a:xfrm>
            <a:off x="323528" y="1484784"/>
            <a:ext cx="288032" cy="28803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213532">
            <a:off x="323528" y="1988840"/>
            <a:ext cx="288032" cy="288032"/>
          </a:xfrm>
          <a:prstGeom prst="ellipse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23528" y="2420888"/>
            <a:ext cx="288032" cy="28803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23528" y="2852936"/>
            <a:ext cx="288032" cy="288032"/>
          </a:xfrm>
          <a:prstGeom prst="ellipse">
            <a:avLst/>
          </a:prstGeom>
          <a:solidFill>
            <a:srgbClr val="EB88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23528" y="3356992"/>
            <a:ext cx="288032" cy="288032"/>
          </a:xfrm>
          <a:prstGeom prst="ellipse">
            <a:avLst/>
          </a:prstGeom>
          <a:solidFill>
            <a:srgbClr val="F27C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23528" y="4293096"/>
            <a:ext cx="288032" cy="288032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23528" y="4725144"/>
            <a:ext cx="288032" cy="28803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23528" y="5661248"/>
            <a:ext cx="288032" cy="288032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23528" y="6165304"/>
            <a:ext cx="288032" cy="288032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 smtClean="0">
                <a:solidFill>
                  <a:srgbClr val="00B050"/>
                </a:solidFill>
                <a:latin typeface="Arial Black" pitchFamily="34" charset="0"/>
              </a:rPr>
              <a:t>Федеральные источники избирательного права</a:t>
            </a:r>
            <a:endParaRPr lang="ru-RU" sz="3000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Autofit/>
          </a:bodyPr>
          <a:lstStyle/>
          <a:p>
            <a:pPr marL="355600" indent="-268288">
              <a:lnSpc>
                <a:spcPct val="170000"/>
              </a:lnSpc>
              <a:spcBef>
                <a:spcPts val="0"/>
              </a:spcBef>
              <a:buClr>
                <a:srgbClr val="00B050"/>
              </a:buClr>
              <a:buFont typeface="Arial" pitchFamily="34" charset="0"/>
              <a:buChar char="►"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Конституция Российской Федерации (ст. 3, 32, 81, 96 и 97)</a:t>
            </a:r>
          </a:p>
          <a:p>
            <a:pPr marL="355600" indent="-268288">
              <a:lnSpc>
                <a:spcPct val="170000"/>
              </a:lnSpc>
              <a:spcBef>
                <a:spcPts val="0"/>
              </a:spcBef>
              <a:buClr>
                <a:srgbClr val="00B050"/>
              </a:buClr>
              <a:buFont typeface="Arial" pitchFamily="34" charset="0"/>
              <a:buChar char="►"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Федеральный закон «Об основных гарантиях избирательных прав и права на участие в референдуме граждан Российской Федерации»</a:t>
            </a:r>
          </a:p>
          <a:p>
            <a:pPr marL="355600" indent="-268288">
              <a:lnSpc>
                <a:spcPct val="170000"/>
              </a:lnSpc>
              <a:spcBef>
                <a:spcPts val="0"/>
              </a:spcBef>
              <a:buClr>
                <a:srgbClr val="00B050"/>
              </a:buClr>
              <a:buFont typeface="Arial" pitchFamily="34" charset="0"/>
              <a:buChar char="►"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Федеральный закон «О выборах Президента Российской Федерации»</a:t>
            </a:r>
          </a:p>
          <a:p>
            <a:pPr marL="355600" indent="-268288">
              <a:lnSpc>
                <a:spcPct val="170000"/>
              </a:lnSpc>
              <a:spcBef>
                <a:spcPts val="0"/>
              </a:spcBef>
              <a:buClr>
                <a:srgbClr val="00B050"/>
              </a:buClr>
              <a:buFont typeface="Arial" pitchFamily="34" charset="0"/>
              <a:buChar char="►"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Федеральный закон «О выборах депутатов Государственной Думы Федерального Собрания Российской Федерации»</a:t>
            </a:r>
          </a:p>
          <a:p>
            <a:pPr marL="355600" indent="-268288">
              <a:lnSpc>
                <a:spcPct val="170000"/>
              </a:lnSpc>
              <a:spcBef>
                <a:spcPts val="0"/>
              </a:spcBef>
              <a:buClr>
                <a:srgbClr val="00B050"/>
              </a:buClr>
              <a:buFont typeface="Arial" pitchFamily="34" charset="0"/>
              <a:buChar char="►"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Федеральный закон «Об общих принципах организации публичной власти в субъектах Российской Федерации»</a:t>
            </a:r>
          </a:p>
          <a:p>
            <a:pPr marL="355600" indent="-268288">
              <a:lnSpc>
                <a:spcPct val="170000"/>
              </a:lnSpc>
              <a:spcBef>
                <a:spcPts val="0"/>
              </a:spcBef>
              <a:buClr>
                <a:srgbClr val="00B050"/>
              </a:buClr>
              <a:buFont typeface="Arial" pitchFamily="34" charset="0"/>
              <a:buChar char="►"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Федеральный закон «Об общих принципах организации местного самоуправления в Российской Федерации»</a:t>
            </a:r>
          </a:p>
          <a:p>
            <a:pPr marL="355600" indent="-268288">
              <a:lnSpc>
                <a:spcPct val="170000"/>
              </a:lnSpc>
              <a:spcBef>
                <a:spcPts val="0"/>
              </a:spcBef>
              <a:buClr>
                <a:srgbClr val="00B050"/>
              </a:buClr>
              <a:buFont typeface="Arial" pitchFamily="34" charset="0"/>
              <a:buChar char="►"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Указы и распоряжения Президента Российской Федерации</a:t>
            </a:r>
          </a:p>
          <a:p>
            <a:pPr marL="355600" indent="-268288">
              <a:lnSpc>
                <a:spcPct val="170000"/>
              </a:lnSpc>
              <a:spcBef>
                <a:spcPts val="0"/>
              </a:spcBef>
              <a:buClr>
                <a:srgbClr val="00B050"/>
              </a:buClr>
              <a:buFont typeface="Arial" pitchFamily="34" charset="0"/>
              <a:buChar char="►"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Постановления и распоряжения Правительства Российской Федерации</a:t>
            </a:r>
          </a:p>
          <a:p>
            <a:pPr marL="355600" indent="-268288">
              <a:lnSpc>
                <a:spcPct val="170000"/>
              </a:lnSpc>
              <a:spcBef>
                <a:spcPts val="0"/>
              </a:spcBef>
              <a:buClr>
                <a:srgbClr val="00B050"/>
              </a:buClr>
              <a:buFont typeface="Arial" pitchFamily="34" charset="0"/>
              <a:buChar char="►"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Постановления Центральной избирательной комиссии Российской Федерации</a:t>
            </a:r>
            <a:endParaRPr lang="ru-RU" sz="1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>
                <a:solidFill>
                  <a:srgbClr val="00B050"/>
                </a:solidFill>
                <a:latin typeface="Arial Black" pitchFamily="34" charset="0"/>
              </a:rPr>
              <a:t>Региональные источники избирательного права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427038">
              <a:lnSpc>
                <a:spcPct val="150000"/>
              </a:lnSpc>
              <a:buClr>
                <a:srgbClr val="00B050"/>
              </a:buClr>
              <a:buFont typeface="Arial" pitchFamily="34" charset="0"/>
              <a:buChar char="►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Конституция Республики Татарстан (ст. 3, 45, 69, 91)</a:t>
            </a:r>
          </a:p>
          <a:p>
            <a:pPr marL="514350" indent="-427038">
              <a:lnSpc>
                <a:spcPct val="150000"/>
              </a:lnSpc>
              <a:buClr>
                <a:srgbClr val="00B050"/>
              </a:buClr>
              <a:buFont typeface="Arial" pitchFamily="34" charset="0"/>
              <a:buChar char="►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Избирательный кодекс Республики Татарстан</a:t>
            </a:r>
          </a:p>
          <a:p>
            <a:pPr marL="514350" indent="-427038">
              <a:lnSpc>
                <a:spcPct val="150000"/>
              </a:lnSpc>
              <a:buClr>
                <a:srgbClr val="00B050"/>
              </a:buClr>
              <a:buFont typeface="Arial" pitchFamily="34" charset="0"/>
              <a:buChar char="►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Указы и распоряжения Главы (Раиса) Республики Татарстан</a:t>
            </a:r>
          </a:p>
          <a:p>
            <a:pPr marL="514350" indent="-427038">
              <a:lnSpc>
                <a:spcPct val="150000"/>
              </a:lnSpc>
              <a:buClr>
                <a:srgbClr val="00B050"/>
              </a:buClr>
              <a:buFont typeface="Arial" pitchFamily="34" charset="0"/>
              <a:buChar char="►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Постановления и распоряжения Кабинета Министров Республики Татарстан</a:t>
            </a:r>
          </a:p>
          <a:p>
            <a:pPr marL="514350" indent="-427038">
              <a:lnSpc>
                <a:spcPct val="150000"/>
              </a:lnSpc>
              <a:buClr>
                <a:srgbClr val="00B050"/>
              </a:buClr>
              <a:buFont typeface="Arial" pitchFamily="34" charset="0"/>
              <a:buChar char="►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Постановления Центральной избирательной комиссии Республики Татарстан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475656" y="188640"/>
            <a:ext cx="6480720" cy="129614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1660" y="692696"/>
            <a:ext cx="6408712" cy="864096"/>
          </a:xfrm>
        </p:spPr>
        <p:txBody>
          <a:bodyPr>
            <a:normAutofit fontScale="90000"/>
          </a:bodyPr>
          <a:lstStyle/>
          <a:p>
            <a:r>
              <a:rPr lang="ru-RU" sz="3300" dirty="0">
                <a:solidFill>
                  <a:srgbClr val="00B050"/>
                </a:solidFill>
                <a:latin typeface="Arial Black" pitchFamily="34" charset="0"/>
              </a:rPr>
              <a:t>АКТИВНОЕ И ПАССИВНОЕ ИЗБИРАТЕЛЬНОЕ ПРАВО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684164"/>
            <a:ext cx="7920880" cy="2985196"/>
          </a:xfrm>
        </p:spPr>
        <p:txBody>
          <a:bodyPr numCol="2">
            <a:normAutofit fontScale="55000" lnSpcReduction="20000"/>
          </a:bodyPr>
          <a:lstStyle/>
          <a:p>
            <a:pPr marL="452438" indent="-96838" algn="just"/>
            <a:r>
              <a:rPr lang="ru-RU" dirty="0" smtClean="0"/>
              <a:t> Право гражданина лично участвовать в выборах государственных органов или органов местного самоуправления в качестве избирателя. </a:t>
            </a:r>
          </a:p>
          <a:p>
            <a:pPr marL="452438" indent="-96838" algn="just"/>
            <a:endParaRPr lang="ru-RU" dirty="0"/>
          </a:p>
          <a:p>
            <a:pPr marL="452438" indent="-96838" algn="just"/>
            <a:r>
              <a:rPr lang="ru-RU" dirty="0" smtClean="0"/>
              <a:t> Все граждане, достигшие 18 лет (за исключением недееспособных и находящихся в местах лишения свободы), могут участвовать в выборах.</a:t>
            </a:r>
          </a:p>
          <a:p>
            <a:pPr marL="452438" indent="-96838"/>
            <a:endParaRPr lang="ru-RU" dirty="0" smtClean="0"/>
          </a:p>
          <a:p>
            <a:pPr marL="452438" indent="-96838" algn="just"/>
            <a:r>
              <a:rPr lang="ru-RU" dirty="0" smtClean="0"/>
              <a:t> Право гражданина быть избранным в органы государственной власти или органы местного самоуправления. </a:t>
            </a:r>
          </a:p>
          <a:p>
            <a:pPr marL="452438" indent="-96838" algn="just"/>
            <a:endParaRPr lang="ru-RU" dirty="0"/>
          </a:p>
          <a:p>
            <a:pPr marL="452438" indent="-96838" algn="just"/>
            <a:r>
              <a:rPr lang="ru-RU" dirty="0" smtClean="0"/>
              <a:t> Право быть избранным в Государственную Думу ФС РФ и Государственный Совет Республики Татарстан реализуется с 21 года, Президентом РФ – с 35 лет, Главой (</a:t>
            </a:r>
            <a:r>
              <a:rPr lang="ru-RU" dirty="0" err="1" smtClean="0"/>
              <a:t>Раисом</a:t>
            </a:r>
            <a:r>
              <a:rPr lang="ru-RU" dirty="0" smtClean="0"/>
              <a:t>) Республики Татарстан – с 30 лет.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31640" y="2780928"/>
            <a:ext cx="2736304" cy="648072"/>
          </a:xfrm>
          <a:prstGeom prst="roundRect">
            <a:avLst/>
          </a:prstGeom>
          <a:solidFill>
            <a:srgbClr val="F27C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403648" y="278092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Активное избирательное право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48064" y="2780928"/>
            <a:ext cx="2736304" cy="6480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220072" y="278092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Пассивное</a:t>
            </a:r>
            <a:br>
              <a:rPr lang="ru-RU" b="1" dirty="0" smtClean="0"/>
            </a:br>
            <a:r>
              <a:rPr lang="ru-RU" b="1" dirty="0" smtClean="0"/>
              <a:t>избирательное право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170080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2700">
              <a:buNone/>
            </a:pPr>
            <a:r>
              <a:rPr lang="ru-RU" sz="1600" b="1" i="1" dirty="0" smtClean="0">
                <a:latin typeface="Arial" pitchFamily="34" charset="0"/>
                <a:cs typeface="Arial" pitchFamily="34" charset="0"/>
              </a:rPr>
              <a:t>«Граждане Российской Федерации имеют право избирать и быть избранными в органы государственной власти и органы местного самоуправления, а также участвовать в референдуме» (Конституция РФ, часть 2 ст. 32)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827584" y="2924944"/>
            <a:ext cx="7488832" cy="50405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259632" y="188640"/>
            <a:ext cx="6768752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84" y="59330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Arial Black" pitchFamily="34" charset="0"/>
              </a:rPr>
              <a:t>ВЫБОРЫ В РОССИЙСКОЙ ФЕДЕРАЦИИ</a:t>
            </a:r>
            <a:endParaRPr lang="ru-RU" sz="32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3645024"/>
            <a:ext cx="2592288" cy="2880320"/>
          </a:xfr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ФЕДЕРАЛЬНЫЕ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выборы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Президента РФ,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выборы депутатов Государственной Думы ФС РФ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132856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Arial" pitchFamily="34" charset="0"/>
                <a:cs typeface="Arial" pitchFamily="34" charset="0"/>
              </a:rPr>
              <a:t>«Высшим непосредственным выражением власти народа являются референдум и свободные выборы» (Конституция РФ, ч. 3 ст. 3) </a:t>
            </a:r>
            <a:endParaRPr lang="ru-RU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15916" y="2996952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Arial Black" pitchFamily="34" charset="0"/>
              </a:rPr>
              <a:t>ВЫБОРЫ</a:t>
            </a:r>
            <a:endParaRPr lang="ru-RU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47864" y="3645025"/>
            <a:ext cx="2520280" cy="2862322"/>
          </a:xfrm>
          <a:prstGeom prst="rect">
            <a:avLst/>
          </a:prstGeom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РЕГИОНАЛЬНЫЕ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dirty="0" smtClean="0">
                <a:latin typeface="Arial" pitchFamily="34" charset="0"/>
                <a:cs typeface="Arial" pitchFamily="34" charset="0"/>
              </a:rPr>
              <a:t>выборы Главы (Раиса) Республики Татарстан,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выборы депутатов Государственного Совета Республики Татарстан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12160" y="3645024"/>
            <a:ext cx="2592288" cy="286232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МЕСТНЫЕ </a:t>
            </a:r>
          </a:p>
          <a:p>
            <a:pPr algn="ctr">
              <a:buNone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в органы местного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самоуправления</a:t>
            </a:r>
          </a:p>
          <a:p>
            <a:pPr algn="ctr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>
                <a:solidFill>
                  <a:srgbClr val="00B050"/>
                </a:solidFill>
                <a:latin typeface="Arial Black" pitchFamily="34" charset="0"/>
              </a:rPr>
              <a:t>ПРИНЦИПЫ </a:t>
            </a:r>
            <a:r>
              <a:rPr lang="ru-RU" sz="3000" dirty="0" smtClean="0">
                <a:solidFill>
                  <a:srgbClr val="00B050"/>
                </a:solidFill>
                <a:latin typeface="Arial Black" pitchFamily="34" charset="0"/>
              </a:rPr>
              <a:t/>
            </a:r>
            <a:br>
              <a:rPr lang="ru-RU" sz="30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3000" dirty="0" smtClean="0">
                <a:solidFill>
                  <a:srgbClr val="00B050"/>
                </a:solidFill>
                <a:latin typeface="Arial Black" pitchFamily="34" charset="0"/>
              </a:rPr>
              <a:t>ИЗБИРАТЕЛЬНОГО </a:t>
            </a:r>
            <a:r>
              <a:rPr lang="ru-RU" sz="3000" dirty="0">
                <a:solidFill>
                  <a:srgbClr val="00B050"/>
                </a:solidFill>
                <a:latin typeface="Arial Black" pitchFamily="34" charset="0"/>
              </a:rPr>
              <a:t>ПРАВА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427038">
              <a:lnSpc>
                <a:spcPct val="16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Всеобщее избирательное право</a:t>
            </a:r>
          </a:p>
          <a:p>
            <a:pPr marL="514350" indent="-427038">
              <a:lnSpc>
                <a:spcPct val="16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Равное избирательное право</a:t>
            </a:r>
          </a:p>
          <a:p>
            <a:pPr marL="514350" indent="-427038">
              <a:lnSpc>
                <a:spcPct val="16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Прямое избирательное право</a:t>
            </a:r>
          </a:p>
          <a:p>
            <a:pPr marL="514350" indent="-427038">
              <a:lnSpc>
                <a:spcPct val="16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Тайное голосование</a:t>
            </a:r>
          </a:p>
          <a:p>
            <a:pPr marL="514350" indent="-427038">
              <a:lnSpc>
                <a:spcPct val="16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Состязательность и периодичность проведения выборов</a:t>
            </a:r>
          </a:p>
          <a:p>
            <a:pPr marL="514350" indent="-427038">
              <a:lnSpc>
                <a:spcPct val="16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Свобода и добровольность участи граждан в выборах</a:t>
            </a:r>
          </a:p>
          <a:p>
            <a:pPr marL="514350" indent="-427038">
              <a:lnSpc>
                <a:spcPct val="16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Открытость и гласность выборов</a:t>
            </a:r>
          </a:p>
          <a:p>
            <a:pPr marL="514350" indent="-427038">
              <a:lnSpc>
                <a:spcPct val="16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Невмешательство в деятельность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избирательных 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комиссий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и т.д.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611560" y="620688"/>
            <a:ext cx="8136904" cy="136815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512168"/>
          </a:xfrm>
          <a:ln>
            <a:noFill/>
          </a:ln>
        </p:spPr>
        <p:txBody>
          <a:bodyPr>
            <a:normAutofit fontScale="90000"/>
          </a:bodyPr>
          <a:lstStyle/>
          <a:p>
            <a:pPr marL="342900" indent="12700">
              <a:spcBef>
                <a:spcPct val="20000"/>
              </a:spcBef>
            </a:pP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СТРУКТУРА </a:t>
            </a:r>
            <a:b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</a:b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ИЗБИРАТЕЛЬНОГО ПРАВА </a:t>
            </a:r>
            <a:br>
              <a:rPr lang="ru-RU" sz="32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</a:b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(на примере Избирательного кодекса Республики Татарстан) </a:t>
            </a:r>
            <a:endParaRPr lang="ru-RU" sz="1800" b="1" dirty="0">
              <a:solidFill>
                <a:schemeClr val="accent4">
                  <a:lumMod val="75000"/>
                </a:schemeClr>
              </a:solidFill>
              <a:latin typeface="Arial Black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56992"/>
            <a:ext cx="3384376" cy="1728192"/>
          </a:xfrm>
        </p:spPr>
        <p:txBody>
          <a:bodyPr/>
          <a:lstStyle/>
          <a:p>
            <a:pPr indent="12700" algn="ctr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ОБЩАЯ </a:t>
            </a:r>
            <a:br>
              <a:rPr lang="ru-RU" b="1" dirty="0" smtClean="0"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latin typeface="Arial" pitchFamily="34" charset="0"/>
                <a:cs typeface="Arial" pitchFamily="34" charset="0"/>
              </a:rPr>
              <a:t>ЧАСТЬ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16016" y="3359894"/>
            <a:ext cx="322178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313" indent="268288" algn="ctr">
              <a:spcBef>
                <a:spcPct val="2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ОСОБЕННАЯ</a:t>
            </a:r>
            <a:br>
              <a:rPr lang="ru-RU" sz="3200" b="1" dirty="0" smtClean="0"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ЧАСТЬ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6012160" y="1988840"/>
            <a:ext cx="693125" cy="1152128"/>
          </a:xfrm>
          <a:prstGeom prst="downArrow">
            <a:avLst/>
          </a:prstGeom>
          <a:solidFill>
            <a:srgbClr val="BD057B"/>
          </a:solidFill>
          <a:ln>
            <a:solidFill>
              <a:srgbClr val="BD05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2582731" y="1988840"/>
            <a:ext cx="693125" cy="1152128"/>
          </a:xfrm>
          <a:prstGeom prst="downArrow">
            <a:avLst/>
          </a:prstGeom>
          <a:solidFill>
            <a:srgbClr val="BD057B"/>
          </a:solidFill>
          <a:ln>
            <a:solidFill>
              <a:srgbClr val="BD05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509120"/>
            <a:ext cx="42839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принципы проведения выборов в Республике Татарстан; система и статус избирательных комиссий в РТ; вопросы образования избирательных округов и избирательных участков, регистрации (учета) избирателей, участия избирательных объединений в выборах, выдвижения и регистрации кандидатов, статуса кандидатов, информирования избирателей и предвыборной агитации, финансирования выборов, голосования, подсчета голосов, порядка обжалования.</a:t>
            </a:r>
            <a:endParaRPr lang="ru-RU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4860032" y="9087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436096" y="4688849"/>
            <a:ext cx="295131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Раздел 1 Порядок проведения выборов депутатов Государственного Совета Республики Татарстан, Раздел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ru-RU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– порядок проведения выборов Главы (Раиса) Республики Татарстан, Раздел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II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– порядок проведения муниципальных выборов.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698</Words>
  <Application>Microsoft Office PowerPoint</Application>
  <PresentationFormat>Экран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Докладчик: Хабибуллин Альберт Галимзянович – председатель Комитета Государственного Совета Республики Татарстан по государственному строительству и местному самоуправлению</vt:lpstr>
      <vt:lpstr>Слайд 2</vt:lpstr>
      <vt:lpstr>СТАДИИ ИЗБИРАТЕЛЬНОГО ПРОЦЕССА</vt:lpstr>
      <vt:lpstr>Федеральные источники избирательного права</vt:lpstr>
      <vt:lpstr>Региональные источники избирательного права </vt:lpstr>
      <vt:lpstr>АКТИВНОЕ И ПАССИВНОЕ ИЗБИРАТЕЛЬНОЕ ПРАВО </vt:lpstr>
      <vt:lpstr>ВЫБОРЫ В РОССИЙСКОЙ ФЕДЕРАЦИИ</vt:lpstr>
      <vt:lpstr>ПРИНЦИПЫ  ИЗБИРАТЕЛЬНОГО ПРАВА</vt:lpstr>
      <vt:lpstr>СТРУКТУРА  ИЗБИРАТЕЛЬНОГО ПРАВА  (на примере Избирательного кодекса Республики Татарстан) </vt:lpstr>
      <vt:lpstr>СУБЪЕКТЫ ИЗБИРАТЕЛЬНОГО ПРАВА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ibragimova.liana</dc:creator>
  <cp:lastModifiedBy>ibragimova.liana</cp:lastModifiedBy>
  <cp:revision>66</cp:revision>
  <dcterms:created xsi:type="dcterms:W3CDTF">2024-01-17T11:04:40Z</dcterms:created>
  <dcterms:modified xsi:type="dcterms:W3CDTF">2024-01-22T14:38:40Z</dcterms:modified>
</cp:coreProperties>
</file>